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9" r:id="rId3"/>
    <p:sldId id="298" r:id="rId4"/>
    <p:sldId id="293" r:id="rId5"/>
    <p:sldId id="265" r:id="rId6"/>
    <p:sldId id="382" r:id="rId7"/>
    <p:sldId id="423" r:id="rId8"/>
    <p:sldId id="488" r:id="rId9"/>
    <p:sldId id="522" r:id="rId10"/>
    <p:sldId id="543" r:id="rId11"/>
    <p:sldId id="542" r:id="rId12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00FF"/>
    <a:srgbClr val="FFCC99"/>
    <a:srgbClr val="FF6600"/>
    <a:srgbClr val="3366FF"/>
    <a:srgbClr val="990099"/>
    <a:srgbClr val="FF3300"/>
    <a:srgbClr val="9900FF"/>
    <a:srgbClr val="CC00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A32A-E7CA-41D6-9759-1E2F3BFF6DE1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91BAF-F77B-4646-808A-FCDBAFEBB8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68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1BAF-F77B-4646-808A-FCDBAFEBB83F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49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63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778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83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150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26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42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888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15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09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28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757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3C0E-7539-4947-A768-BC403130D26B}" type="datetimeFigureOut">
              <a:rPr lang="es-PE" smtClean="0"/>
              <a:t>14/08/2018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9385-1096-4781-8DE5-655E0272F8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6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362" name="Picture 2" descr="Resultado de imagen para e-commerce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1" y="908720"/>
            <a:ext cx="5725679" cy="54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"/>
          <p:cNvSpPr/>
          <p:nvPr/>
        </p:nvSpPr>
        <p:spPr>
          <a:xfrm>
            <a:off x="-21142" y="4293096"/>
            <a:ext cx="9165142" cy="2376264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PE" sz="5400" dirty="0">
                <a:solidFill>
                  <a:prstClr val="white"/>
                </a:solidFill>
                <a:latin typeface="Bree Peru" pitchFamily="50" charset="0"/>
              </a:rPr>
              <a:t>Programa Comercio Electrónico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sz="5400" dirty="0">
                <a:solidFill>
                  <a:prstClr val="white"/>
                </a:solidFill>
                <a:latin typeface="Bree Peru" pitchFamily="50" charset="0"/>
              </a:rPr>
              <a:t>PROMPERU</a:t>
            </a:r>
            <a:endParaRPr lang="es-PE" sz="5400" dirty="0">
              <a:solidFill>
                <a:schemeClr val="bg1"/>
              </a:solidFill>
              <a:latin typeface="Bree Peru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7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0" y="70507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0" y="1196753"/>
            <a:ext cx="2555776" cy="5661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CuadroTexto"/>
          <p:cNvSpPr txBox="1"/>
          <p:nvPr/>
        </p:nvSpPr>
        <p:spPr>
          <a:xfrm>
            <a:off x="323528" y="1519624"/>
            <a:ext cx="21602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chemeClr val="bg1"/>
                </a:solidFill>
              </a:rPr>
              <a:t>Metas del programa de</a:t>
            </a:r>
          </a:p>
          <a:p>
            <a:r>
              <a:rPr lang="es-ES_tradnl" sz="2500" dirty="0">
                <a:solidFill>
                  <a:schemeClr val="bg1"/>
                </a:solidFill>
              </a:rPr>
              <a:t>Comercio Electrónico al 2021</a:t>
            </a:r>
            <a:endParaRPr lang="es-PE" sz="2500" dirty="0">
              <a:solidFill>
                <a:schemeClr val="bg1"/>
              </a:solidFill>
            </a:endParaRPr>
          </a:p>
        </p:txBody>
      </p:sp>
      <p:pic>
        <p:nvPicPr>
          <p:cNvPr id="20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10710"/>
            <a:ext cx="1728192" cy="7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9 CuadroTexto">
            <a:extLst>
              <a:ext uri="{FF2B5EF4-FFF2-40B4-BE49-F238E27FC236}">
                <a16:creationId xmlns:a16="http://schemas.microsoft.com/office/drawing/2014/main" id="{55D59D4B-6FD3-49A1-A2BB-2488DCD6FB42}"/>
              </a:ext>
            </a:extLst>
          </p:cNvPr>
          <p:cNvSpPr txBox="1"/>
          <p:nvPr/>
        </p:nvSpPr>
        <p:spPr>
          <a:xfrm>
            <a:off x="2627784" y="1397951"/>
            <a:ext cx="639718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altLang="es-PE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Creación de un ecosistema digital.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altLang="es-PE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Articular la oferta de 3,000 empresas </a:t>
            </a:r>
            <a:r>
              <a:rPr lang="es-PE" altLang="es-P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los principales e-Marketplace a nivel internacional.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Alcanzar </a:t>
            </a:r>
            <a:r>
              <a:rPr lang="es-PE" sz="2000" b="1" dirty="0">
                <a:latin typeface="Calibri" pitchFamily="34" charset="0"/>
                <a:cs typeface="Times New Roman" pitchFamily="18" charset="0"/>
              </a:rPr>
              <a:t>US$ 1,000 millones en ventas </a:t>
            </a:r>
            <a:r>
              <a:rPr lang="es-PE" sz="2000" dirty="0">
                <a:latin typeface="Calibri" pitchFamily="34" charset="0"/>
                <a:cs typeface="Times New Roman" pitchFamily="18" charset="0"/>
              </a:rPr>
              <a:t>en comercio electrónico transfronterizo,</a:t>
            </a:r>
            <a:r>
              <a:rPr lang="es-PE" sz="2000" b="1" dirty="0">
                <a:latin typeface="Calibri" pitchFamily="34" charset="0"/>
                <a:cs typeface="Times New Roman" pitchFamily="18" charset="0"/>
              </a:rPr>
              <a:t> hacia el 2021</a:t>
            </a:r>
            <a:r>
              <a:rPr lang="es-PE" sz="2000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Generar alianzas con operadores logísticos para la implementación de </a:t>
            </a:r>
            <a:r>
              <a:rPr lang="es-PE" sz="2000" b="1" dirty="0">
                <a:latin typeface="Calibri" pitchFamily="34" charset="0"/>
                <a:cs typeface="Times New Roman" pitchFamily="18" charset="0"/>
              </a:rPr>
              <a:t>centros de distribución en destino.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E606B97A-15D7-4E03-AEDE-F75E5376D91E}"/>
              </a:ext>
            </a:extLst>
          </p:cNvPr>
          <p:cNvSpPr txBox="1">
            <a:spLocks/>
          </p:cNvSpPr>
          <p:nvPr/>
        </p:nvSpPr>
        <p:spPr>
          <a:xfrm>
            <a:off x="246314" y="260705"/>
            <a:ext cx="6629942" cy="6627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002060"/>
                </a:solidFill>
                <a:cs typeface="Arial" pitchFamily="34" charset="0"/>
              </a:rPr>
              <a:t>PROGRAMA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COMERCIO ELECTRÓNICO 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– Metas al 2021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endParaRPr lang="es-PE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9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362" name="Picture 2" descr="Resultado de imagen para e-commerce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1" y="908720"/>
            <a:ext cx="5725679" cy="54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"/>
          <p:cNvSpPr/>
          <p:nvPr/>
        </p:nvSpPr>
        <p:spPr>
          <a:xfrm>
            <a:off x="-21142" y="4293096"/>
            <a:ext cx="9165142" cy="2376264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PE" sz="5400" dirty="0">
                <a:solidFill>
                  <a:prstClr val="white"/>
                </a:solidFill>
                <a:latin typeface="Bree Peru" pitchFamily="50" charset="0"/>
              </a:rPr>
              <a:t>Programa Comercio Electrónico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sz="5400" dirty="0">
                <a:solidFill>
                  <a:prstClr val="white"/>
                </a:solidFill>
                <a:latin typeface="Bree Peru" pitchFamily="50" charset="0"/>
              </a:rPr>
              <a:t>PROMPERU</a:t>
            </a:r>
            <a:endParaRPr lang="es-PE" sz="5400" dirty="0">
              <a:solidFill>
                <a:schemeClr val="bg1"/>
              </a:solidFill>
              <a:latin typeface="Bree Peru" pitchFamily="50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97E9D91-EE5F-48CF-B33C-918522BD0BDE}"/>
              </a:ext>
            </a:extLst>
          </p:cNvPr>
          <p:cNvSpPr txBox="1">
            <a:spLocks noChangeArrowheads="1"/>
          </p:cNvSpPr>
          <p:nvPr/>
        </p:nvSpPr>
        <p:spPr>
          <a:xfrm>
            <a:off x="14436" y="260648"/>
            <a:ext cx="9129564" cy="72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Arial" pitchFamily="34" charset="0"/>
                <a:cs typeface="Arial" pitchFamily="34" charset="0"/>
              </a:rPr>
              <a:t>Muchas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4294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jannenyyssonen.files.wordpress.com/2016/02/puhel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2097" r="3479" b="35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.washingtonpost.com/rf/image_480w/WashingtonPost/Content/Blogs/innovations/Images/Vatican_Pope_06523.jpg?uuid=Df4N0oz9EeKfVPP91wrK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942763" cy="6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24544" y="5046274"/>
            <a:ext cx="9942763" cy="1263046"/>
          </a:xfrm>
          <a:prstGeom prst="rect">
            <a:avLst/>
          </a:prstGeom>
          <a:solidFill>
            <a:srgbClr val="FFCC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251520" y="5346937"/>
            <a:ext cx="97267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700" b="1" dirty="0"/>
              <a:t>El celular tiene 68% de penetración mundial</a:t>
            </a:r>
          </a:p>
        </p:txBody>
      </p:sp>
    </p:spTree>
    <p:extLst>
      <p:ext uri="{BB962C8B-B14F-4D97-AF65-F5344CB8AC3E}">
        <p14:creationId xmlns:p14="http://schemas.microsoft.com/office/powerpoint/2010/main" val="223278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EY8Ji3yhOSA/Uvjvpltwh4I/AAAAAAAAByQ/Z9UupPps0CI/s1600/179795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166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29336" y="4440722"/>
            <a:ext cx="9793088" cy="1368152"/>
          </a:xfrm>
          <a:prstGeom prst="rect">
            <a:avLst/>
          </a:prstGeom>
          <a:solidFill>
            <a:srgbClr val="FFCC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282732" y="4740077"/>
            <a:ext cx="975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4000 millones de personas usan internet</a:t>
            </a:r>
          </a:p>
        </p:txBody>
      </p:sp>
    </p:spTree>
    <p:extLst>
      <p:ext uri="{BB962C8B-B14F-4D97-AF65-F5344CB8AC3E}">
        <p14:creationId xmlns:p14="http://schemas.microsoft.com/office/powerpoint/2010/main" val="25788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6/62/Round-Rad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04" y="791206"/>
            <a:ext cx="1413658" cy="14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quehacerpolitico.com.mx/wp-content/uploads/sites/160/2016/04/photo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00" y="2204864"/>
            <a:ext cx="1322106" cy="13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vignette3.wikia.nocookie.net/zelda/images/8/8e/Internet_Explorer.png/revision/latest?cb=201001230127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60" y="3789040"/>
            <a:ext cx="1199392" cy="11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cons.iconarchive.com/icons/yootheme/social-bookmark/512/social-facebook-box-blu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6" y="5161187"/>
            <a:ext cx="1303850" cy="13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1"/>
          <p:cNvSpPr/>
          <p:nvPr/>
        </p:nvSpPr>
        <p:spPr>
          <a:xfrm>
            <a:off x="585201" y="78242"/>
            <a:ext cx="8417804" cy="712964"/>
          </a:xfrm>
          <a:prstGeom prst="rect">
            <a:avLst/>
          </a:prstGeom>
          <a:solidFill>
            <a:srgbClr val="FFCC0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PE" sz="7200" dirty="0">
              <a:solidFill>
                <a:srgbClr val="FF6600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655" y="11042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Para llegar a una audiencia de </a:t>
            </a:r>
            <a:r>
              <a:rPr lang="es-ES" sz="3200" b="1" dirty="0">
                <a:solidFill>
                  <a:srgbClr val="FF0000"/>
                </a:solidFill>
              </a:rPr>
              <a:t>50 millones </a:t>
            </a:r>
            <a:r>
              <a:rPr lang="es-ES" sz="2800" b="1" dirty="0"/>
              <a:t>se tardó:</a:t>
            </a:r>
            <a:endParaRPr lang="es-PE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068216" y="119675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40 </a:t>
            </a:r>
            <a:r>
              <a:rPr lang="es-ES" sz="3200" dirty="0"/>
              <a:t>años con la </a:t>
            </a:r>
            <a:r>
              <a:rPr lang="es-ES" sz="3200" b="1" dirty="0">
                <a:solidFill>
                  <a:srgbClr val="C00000"/>
                </a:solidFill>
              </a:rPr>
              <a:t>RADIO </a:t>
            </a:r>
            <a:endParaRPr lang="es-PE" sz="32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68216" y="268125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12</a:t>
            </a:r>
            <a:r>
              <a:rPr lang="es-ES" sz="3200" dirty="0"/>
              <a:t> años con la </a:t>
            </a:r>
            <a:r>
              <a:rPr lang="es-ES" sz="3200" b="1" dirty="0">
                <a:solidFill>
                  <a:srgbClr val="C00000"/>
                </a:solidFill>
              </a:rPr>
              <a:t>Televisión </a:t>
            </a:r>
            <a:endParaRPr lang="es-PE" sz="3200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71165" y="399981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4</a:t>
            </a:r>
            <a:r>
              <a:rPr lang="es-ES" sz="3200" dirty="0"/>
              <a:t> años con </a:t>
            </a:r>
            <a:r>
              <a:rPr lang="es-ES" sz="3200" b="1" dirty="0">
                <a:solidFill>
                  <a:srgbClr val="C00000"/>
                </a:solidFill>
              </a:rPr>
              <a:t>INTERNET </a:t>
            </a:r>
            <a:endParaRPr lang="es-PE" sz="3200" b="1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71165" y="562844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2</a:t>
            </a:r>
            <a:r>
              <a:rPr lang="es-ES" sz="3200" dirty="0"/>
              <a:t> años con </a:t>
            </a:r>
            <a:r>
              <a:rPr lang="es-ES" sz="3200" b="1" dirty="0">
                <a:solidFill>
                  <a:srgbClr val="C00000"/>
                </a:solidFill>
              </a:rPr>
              <a:t>FACEBOOK </a:t>
            </a:r>
            <a:endParaRPr lang="es-P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web-mix.ws/images/e-commerce-movil.jpg">
            <a:extLst>
              <a:ext uri="{FF2B5EF4-FFF2-40B4-BE49-F238E27FC236}">
                <a16:creationId xmlns:a16="http://schemas.microsoft.com/office/drawing/2014/main" id="{1BC5FD2C-5137-454E-832D-F2A2F121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77" y="2507228"/>
            <a:ext cx="5046311" cy="32707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/>
        </p:spPr>
      </p:pic>
      <p:pic>
        <p:nvPicPr>
          <p:cNvPr id="19" name="Picture 2" descr="F:\PPT_FUNDACION_SECO\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584175" cy="10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2051720" y="1107420"/>
            <a:ext cx="7092280" cy="7373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231233" y="13063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¿Qué es el Programa de Comercio Electrónico? 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46314" y="260705"/>
            <a:ext cx="6445759" cy="6627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002060"/>
                </a:solidFill>
                <a:cs typeface="Arial" pitchFamily="34" charset="0"/>
              </a:rPr>
              <a:t>PROGRAMA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COMERCIO ELECTRÓNICO 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- Concepto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endParaRPr lang="es-PE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2 CuadroTexto">
            <a:extLst>
              <a:ext uri="{FF2B5EF4-FFF2-40B4-BE49-F238E27FC236}">
                <a16:creationId xmlns:a16="http://schemas.microsoft.com/office/drawing/2014/main" id="{C9EF7EE8-B8EB-4386-BFD6-35C240662F1B}"/>
              </a:ext>
            </a:extLst>
          </p:cNvPr>
          <p:cNvSpPr txBox="1"/>
          <p:nvPr/>
        </p:nvSpPr>
        <p:spPr>
          <a:xfrm>
            <a:off x="395536" y="2508963"/>
            <a:ext cx="317355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b="1" dirty="0"/>
              <a:t>Instrumento para incrementar las exportaciones a través de los canales digitales. </a:t>
            </a:r>
          </a:p>
          <a:p>
            <a:pPr algn="just"/>
            <a:endParaRPr lang="es-PE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b="1" dirty="0"/>
              <a:t>Dirigido a empresas Pyme de los sectores alimentos, industria de la vestimenta, joyería, artículos y regalos de decoración para el hogar, manufacturas diversas y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b="1" dirty="0"/>
              <a:t>Comprende actividades de capacitación, asistencia y promoción.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300" b="1" dirty="0"/>
          </a:p>
        </p:txBody>
      </p:sp>
    </p:spTree>
    <p:extLst>
      <p:ext uri="{BB962C8B-B14F-4D97-AF65-F5344CB8AC3E}">
        <p14:creationId xmlns:p14="http://schemas.microsoft.com/office/powerpoint/2010/main" val="178752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:\propuesta next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1" y="3645024"/>
            <a:ext cx="1079407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D:\worksho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5" y="5301208"/>
            <a:ext cx="976207" cy="98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D:\IMAGENES PNG\capacitacio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8" y="2348880"/>
            <a:ext cx="1090262" cy="11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2358430" y="3642280"/>
            <a:ext cx="6458345" cy="15807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b="1" dirty="0">
                <a:ea typeface="Calibri"/>
                <a:cs typeface="Arial" pitchFamily="34" charset="0"/>
              </a:rPr>
              <a:t>KIT Digitales: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dirty="0" err="1"/>
              <a:t>Website</a:t>
            </a:r>
            <a:r>
              <a:rPr lang="es-ES_tradnl" dirty="0"/>
              <a:t> para e-Commerce transfronterizo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Integración con medios de pago y operadores logísticos. </a:t>
            </a:r>
            <a:endParaRPr lang="es-PE" dirty="0"/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2358431" y="5153725"/>
            <a:ext cx="6458344" cy="15156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b="1">
                <a:ea typeface="Calibri"/>
                <a:cs typeface="Arial" pitchFamily="34" charset="0"/>
              </a:rPr>
              <a:t>Articulación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/>
              <a:t>Con principales e-marketplaces: Alibaba, ebay, Amazon, Dhgate, etc.</a:t>
            </a:r>
            <a:endParaRPr lang="es-ES_tradnl" dirty="0"/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2362126" y="2136323"/>
            <a:ext cx="6458346" cy="1314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b="1" dirty="0">
                <a:ea typeface="Calibri"/>
                <a:cs typeface="Arial" pitchFamily="34" charset="0"/>
              </a:rPr>
              <a:t>Capacitaciones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En comercio electrónico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Desarrollo de estrategia digital / Plan de marketing digital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22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5" name="Picture 3" descr="F:\PPT_FUNDACION_SECO\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1196752"/>
            <a:ext cx="973661" cy="10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2231740" y="1145652"/>
            <a:ext cx="6912260" cy="8682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26 CuadroTexto"/>
          <p:cNvSpPr txBox="1"/>
          <p:nvPr/>
        </p:nvSpPr>
        <p:spPr>
          <a:xfrm>
            <a:off x="2609782" y="1295126"/>
            <a:ext cx="606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Metodología de intervención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B547AB65-28E8-4171-8D2A-E0C6EC536B39}"/>
              </a:ext>
            </a:extLst>
          </p:cNvPr>
          <p:cNvSpPr txBox="1">
            <a:spLocks/>
          </p:cNvSpPr>
          <p:nvPr/>
        </p:nvSpPr>
        <p:spPr>
          <a:xfrm>
            <a:off x="246314" y="260705"/>
            <a:ext cx="6445759" cy="6627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002060"/>
                </a:solidFill>
                <a:cs typeface="Arial" pitchFamily="34" charset="0"/>
              </a:rPr>
              <a:t>PROGRAMA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COMERCIO ELECTRÓNICO 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- Modelo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endParaRPr lang="es-PE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5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72" y="90333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Rectángulo"/>
          <p:cNvSpPr/>
          <p:nvPr/>
        </p:nvSpPr>
        <p:spPr>
          <a:xfrm>
            <a:off x="3560055" y="1402976"/>
            <a:ext cx="52604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PE" b="1" dirty="0">
                <a:latin typeface="+mj-lt"/>
              </a:rPr>
              <a:t>Acceso a mercado global.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b="1" dirty="0">
                <a:latin typeface="+mj-lt"/>
              </a:rPr>
              <a:t>Articulación con los principales E-</a:t>
            </a:r>
            <a:r>
              <a:rPr lang="es-PE" b="1" dirty="0" err="1">
                <a:latin typeface="+mj-lt"/>
              </a:rPr>
              <a:t>Marketplaces</a:t>
            </a:r>
            <a:r>
              <a:rPr lang="es-PE" b="1" dirty="0">
                <a:latin typeface="+mj-lt"/>
              </a:rPr>
              <a:t> a nivel internacional.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b="1" dirty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b="1" dirty="0">
                <a:latin typeface="+mj-lt"/>
              </a:rPr>
              <a:t>Desarrollo de una estrategia digital a través de kit digitales (web/tienda virtual y promoción digital).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b="1" dirty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b="1" dirty="0">
                <a:latin typeface="+mj-lt"/>
              </a:rPr>
              <a:t>Tarifa preferencial para envíos por Courier y plataforma de pagos en línea.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b="1" dirty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b="1" dirty="0">
                <a:latin typeface="+mj-lt"/>
              </a:rPr>
              <a:t>Capacitación y asesoría especializada por PROMPERÚ.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b="1" dirty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b="1" dirty="0">
                <a:latin typeface="+mj-lt"/>
              </a:rPr>
              <a:t>Identificación de portales electrónicos especializados por líneas de productos a través de Oficinas Comerciales del Perú en el Exterior (OCEX).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3939" y="940114"/>
            <a:ext cx="3131840" cy="57606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CuadroTexto"/>
          <p:cNvSpPr txBox="1"/>
          <p:nvPr/>
        </p:nvSpPr>
        <p:spPr>
          <a:xfrm>
            <a:off x="215515" y="1110431"/>
            <a:ext cx="279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</a:rPr>
              <a:t>Beneficios del programa de Comercio Electrónico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20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10710"/>
            <a:ext cx="1728192" cy="7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4A04B0A0-5C6C-412F-B34D-C8407CB7724C}"/>
              </a:ext>
            </a:extLst>
          </p:cNvPr>
          <p:cNvSpPr txBox="1">
            <a:spLocks/>
          </p:cNvSpPr>
          <p:nvPr/>
        </p:nvSpPr>
        <p:spPr>
          <a:xfrm>
            <a:off x="246314" y="260705"/>
            <a:ext cx="6445759" cy="6627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002060"/>
                </a:solidFill>
                <a:cs typeface="Arial" pitchFamily="34" charset="0"/>
              </a:rPr>
              <a:t>PROGRAMA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COMERCIO ELECTRÓNICO 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- Beneficios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endParaRPr lang="es-PE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8" name="Picture 2" descr="http://originalcommunitymanager.com/wp-content/uploads/Marketing-de-Contenidos.jpg">
            <a:extLst>
              <a:ext uri="{FF2B5EF4-FFF2-40B4-BE49-F238E27FC236}">
                <a16:creationId xmlns:a16="http://schemas.microsoft.com/office/drawing/2014/main" id="{6CAB6685-7DEF-4C80-B701-3DB01AF44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5458"/>
          <a:stretch/>
        </p:blipFill>
        <p:spPr bwMode="auto">
          <a:xfrm>
            <a:off x="108776" y="2086362"/>
            <a:ext cx="2906409" cy="22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9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" y="-12559"/>
            <a:ext cx="9144000" cy="120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0" y="70507"/>
            <a:ext cx="1728192" cy="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502505" y="-12559"/>
            <a:ext cx="1008112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Rectángulo"/>
          <p:cNvSpPr/>
          <p:nvPr/>
        </p:nvSpPr>
        <p:spPr>
          <a:xfrm>
            <a:off x="767104" y="-12559"/>
            <a:ext cx="47891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0" y="1196753"/>
            <a:ext cx="2555776" cy="5661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CuadroTexto"/>
          <p:cNvSpPr txBox="1"/>
          <p:nvPr/>
        </p:nvSpPr>
        <p:spPr>
          <a:xfrm>
            <a:off x="323528" y="1519624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chemeClr val="bg1"/>
                </a:solidFill>
              </a:rPr>
              <a:t>Metas del programa de</a:t>
            </a:r>
          </a:p>
          <a:p>
            <a:r>
              <a:rPr lang="es-ES_tradnl" sz="2500" dirty="0">
                <a:solidFill>
                  <a:schemeClr val="bg1"/>
                </a:solidFill>
              </a:rPr>
              <a:t>Comercio Electrónico</a:t>
            </a:r>
            <a:endParaRPr lang="es-PE" sz="2500" dirty="0">
              <a:solidFill>
                <a:schemeClr val="bg1"/>
              </a:solidFill>
            </a:endParaRPr>
          </a:p>
        </p:txBody>
      </p:sp>
      <p:pic>
        <p:nvPicPr>
          <p:cNvPr id="20" name="Picture 2" descr="D:\Data2\Data_LIS 2011\LOGOS\logoPromperu_transparente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10710"/>
            <a:ext cx="1728192" cy="7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9 CuadroTexto">
            <a:extLst>
              <a:ext uri="{FF2B5EF4-FFF2-40B4-BE49-F238E27FC236}">
                <a16:creationId xmlns:a16="http://schemas.microsoft.com/office/drawing/2014/main" id="{55D59D4B-6FD3-49A1-A2BB-2488DCD6FB42}"/>
              </a:ext>
            </a:extLst>
          </p:cNvPr>
          <p:cNvSpPr txBox="1"/>
          <p:nvPr/>
        </p:nvSpPr>
        <p:spPr>
          <a:xfrm>
            <a:off x="2570177" y="1318240"/>
            <a:ext cx="6397184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altLang="es-PE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232 empresas Pyme beneficiadas.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altLang="es-P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Regiones beneficiadas: </a:t>
            </a:r>
            <a:r>
              <a:rPr lang="es-PE" altLang="es-PE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Lima, Cusco, Junín, Lambayeque, La Libertad, Arequipa, Amazonas, Loreto</a:t>
            </a:r>
            <a:r>
              <a:rPr lang="es-PE" altLang="es-P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Líneas de productos beneficiadas: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Alimentos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Cafés especiales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Calzado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Industria de la vestimenta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dirty="0">
                <a:latin typeface="Calibri" pitchFamily="34" charset="0"/>
                <a:cs typeface="Times New Roman" pitchFamily="18" charset="0"/>
              </a:rPr>
              <a:t>Art. Regalo y decoración para el hogar.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PE" sz="2000" b="1" dirty="0">
                <a:latin typeface="Calibri" pitchFamily="34" charset="0"/>
                <a:cs typeface="Times New Roman" pitchFamily="18" charset="0"/>
              </a:rPr>
              <a:t>US$ 50 millones en ventas.</a:t>
            </a:r>
            <a:endParaRPr lang="es-PE" sz="2000" b="1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E606B97A-15D7-4E03-AEDE-F75E5376D91E}"/>
              </a:ext>
            </a:extLst>
          </p:cNvPr>
          <p:cNvSpPr txBox="1">
            <a:spLocks/>
          </p:cNvSpPr>
          <p:nvPr/>
        </p:nvSpPr>
        <p:spPr>
          <a:xfrm>
            <a:off x="246314" y="260705"/>
            <a:ext cx="6445759" cy="6627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002060"/>
                </a:solidFill>
                <a:cs typeface="Arial" pitchFamily="34" charset="0"/>
              </a:rPr>
              <a:t>PROGRAMA</a:t>
            </a:r>
            <a:r>
              <a:rPr lang="es-E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COMERCIO ELECTRÓNICO </a:t>
            </a:r>
            <a:r>
              <a:rPr lang="es-ES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– Primer año</a:t>
            </a:r>
            <a:endParaRPr lang="es-PE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8182</TotalTime>
  <Words>389</Words>
  <Application>Microsoft Office PowerPoint</Application>
  <PresentationFormat>Presentación en pantalla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Bebas Neue</vt:lpstr>
      <vt:lpstr>Bree Peru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Guerra</dc:creator>
  <cp:lastModifiedBy>Eventos06</cp:lastModifiedBy>
  <cp:revision>467</cp:revision>
  <cp:lastPrinted>2018-06-22T14:27:56Z</cp:lastPrinted>
  <dcterms:created xsi:type="dcterms:W3CDTF">2018-04-12T16:22:07Z</dcterms:created>
  <dcterms:modified xsi:type="dcterms:W3CDTF">2018-08-14T15:09:14Z</dcterms:modified>
</cp:coreProperties>
</file>